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92" r:id="rId3"/>
    <p:sldId id="294" r:id="rId4"/>
    <p:sldId id="293" r:id="rId5"/>
    <p:sldId id="287" r:id="rId6"/>
    <p:sldId id="282" r:id="rId7"/>
    <p:sldId id="284" r:id="rId8"/>
    <p:sldId id="318" r:id="rId9"/>
    <p:sldId id="288" r:id="rId10"/>
    <p:sldId id="291" r:id="rId11"/>
    <p:sldId id="283" r:id="rId12"/>
    <p:sldId id="257" r:id="rId13"/>
    <p:sldId id="258" r:id="rId14"/>
    <p:sldId id="331" r:id="rId15"/>
    <p:sldId id="332" r:id="rId16"/>
    <p:sldId id="333" r:id="rId17"/>
    <p:sldId id="335" r:id="rId18"/>
    <p:sldId id="300" r:id="rId19"/>
    <p:sldId id="326" r:id="rId20"/>
    <p:sldId id="323" r:id="rId21"/>
    <p:sldId id="299" r:id="rId22"/>
    <p:sldId id="314" r:id="rId23"/>
    <p:sldId id="329" r:id="rId24"/>
    <p:sldId id="327" r:id="rId25"/>
    <p:sldId id="330" r:id="rId26"/>
    <p:sldId id="334" r:id="rId27"/>
    <p:sldId id="328" r:id="rId28"/>
    <p:sldId id="301" r:id="rId29"/>
    <p:sldId id="313" r:id="rId30"/>
    <p:sldId id="310" r:id="rId31"/>
    <p:sldId id="315" r:id="rId32"/>
  </p:sldIdLst>
  <p:sldSz cx="9144000" cy="6858000" type="screen4x3"/>
  <p:notesSz cx="6858000" cy="9144000"/>
  <p:custShowLst>
    <p:custShow name="Custom Show 1" id="0">
      <p:sldLst>
        <p:sld r:id="rId2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D77BC-DB74-4CC6-A4B9-3CCAAB9B3CDF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A5405-E015-4C3B-A661-0D755F62E2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EC812-01F8-4CA3-BBF5-501AF655E1EC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3F35C-0763-41AA-BBA5-608128A31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EC812-01F8-4CA3-BBF5-501AF655E1EC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3F35C-0763-41AA-BBA5-608128A31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EC812-01F8-4CA3-BBF5-501AF655E1EC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3F35C-0763-41AA-BBA5-608128A31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31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EC812-01F8-4CA3-BBF5-501AF655E1EC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3F35C-0763-41AA-BBA5-608128A31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EC812-01F8-4CA3-BBF5-501AF655E1EC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3F35C-0763-41AA-BBA5-608128A31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6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EC812-01F8-4CA3-BBF5-501AF655E1EC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3F35C-0763-41AA-BBA5-608128A31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2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BF982-4670-4837-A93C-42A07F99F520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7C123-E1F2-437E-A5A2-D511CAB92B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8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A7BB4-D2A9-4906-B9CE-86C029272C68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B11C6-BB5E-42E1-BAB9-E0C9209495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DA385-6673-4A10-A59C-C43C7670C888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86E84-E258-4B72-97AB-4587E97DC2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01D7A-CD0A-4460-9A54-7CF22DB79190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F381A-A839-4D98-B67B-C6838A722B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1F3DD-5AD9-4E04-9347-02FC9635BBC0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90AD6-CFF5-45E7-8933-01FBF20DA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6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02699-9104-41E9-A55E-CAC4E8846FB8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E425E-BACE-492B-B8A8-4103413080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6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8914C-937C-40DD-BF73-3DCD3AD519AA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39B4B-972E-4D42-BC22-52C260A448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012DD-37EE-4907-BE09-06BDACA38996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4BCF-EF46-4CED-B402-4F91A23CA4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46B71-2908-424B-89B1-8615713E58AE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2C25-8819-4896-B797-74239FEF1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ED5C4-0D63-4537-B8EF-A9751E64D593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CD655-D401-4CB9-93EA-F1DFB37070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B8EC812-01F8-4CA3-BBF5-501AF655E1EC}" type="datetimeFigureOut">
              <a:rPr lang="en-US" smtClean="0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A3F35C-0763-41AA-BBA5-608128A31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83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fitforafeast.com/back_to_school_north_face_jester_backpack.htm&amp;sa=U&amp;ei=nTZ-U6q2B4qwyATuqoCwBg&amp;ved=0CDgQ9QEwBQ&amp;usg=AFQjCNEoCh-vmzuSDCt5xq_92-xyGmjCoQ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s://www.google.com/url?q=http://www.girldiver.com/marketing-women-scuba-coach-handbags/&amp;sa=U&amp;ei=wTZ-U4qZKcG3yATur4H4Cw&amp;ved=0CDAQ9QEwAQ&amp;usg=AFQjCNGKvT9GnjGSux4xJqB4os74i34K9w" TargetMode="Externa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zazzle.com/exercises_tshirt-235522004338239475?group=womens&amp;lifestyle=classic&amp;rf=23814546598378313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83260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PHYSICAL EDUCATION</a:t>
            </a:r>
          </a:p>
          <a:p>
            <a:pPr algn="ctr"/>
            <a:r>
              <a:rPr lang="en-US" sz="5400" b="1" cap="none" spc="0" dirty="0" smtClean="0">
                <a:ln w="0"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2017-2018</a:t>
            </a:r>
            <a:endParaRPr lang="en-US" sz="5400" b="1" cap="none" spc="0" dirty="0">
              <a:ln w="0">
                <a:solidFill>
                  <a:schemeClr val="tx1">
                    <a:lumMod val="9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7" y="3212020"/>
            <a:ext cx="3034525" cy="318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998825" y="1963575"/>
            <a:ext cx="5345404" cy="400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34337" y="228600"/>
            <a:ext cx="54743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MR. TENAGLIA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oach Jay Weidenbau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3238500" cy="4857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44361"/>
            <a:ext cx="72519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MR. WEIDENBAUGH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413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n>
                  <a:solidFill>
                    <a:schemeClr val="bg1"/>
                  </a:solidFill>
                </a:ln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EDUCATION ACTIVITY GRID </a:t>
            </a:r>
            <a:r>
              <a:rPr lang="en-US" sz="3200" b="1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2017 - 2018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8889" r="4494" b="10000"/>
          <a:stretch/>
        </p:blipFill>
        <p:spPr>
          <a:xfrm>
            <a:off x="533399" y="838200"/>
            <a:ext cx="8077201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581891" y="2056094"/>
            <a:ext cx="3668100" cy="4195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Active Involvement in Learning and Class Activities</a:t>
            </a:r>
            <a:br>
              <a:rPr lang="en-US" sz="2400" dirty="0" smtClean="0">
                <a:latin typeface="Rockwell" panose="02060603020205020403" pitchFamily="18" charset="0"/>
              </a:rPr>
            </a:br>
            <a:endParaRPr lang="en-US" sz="2400" dirty="0" smtClean="0">
              <a:latin typeface="Rockwell" panose="02060603020205020403" pitchFamily="18" charset="0"/>
            </a:endParaRPr>
          </a:p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Safe Practices and Appropriate Clothing</a:t>
            </a:r>
            <a:br>
              <a:rPr lang="en-US" sz="2400" dirty="0" smtClean="0">
                <a:latin typeface="Rockwell" panose="02060603020205020403" pitchFamily="18" charset="0"/>
              </a:rPr>
            </a:br>
            <a:endParaRPr lang="en-US" sz="2400" dirty="0" smtClean="0">
              <a:latin typeface="Rockwell" panose="02060603020205020403" pitchFamily="18" charset="0"/>
            </a:endParaRPr>
          </a:p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Working with Others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half" idx="2"/>
          </p:nvPr>
        </p:nvSpPr>
        <p:spPr>
          <a:xfrm>
            <a:off x="4985850" y="2056094"/>
            <a:ext cx="3581400" cy="420024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Strategies and Tactical Concepts</a:t>
            </a:r>
            <a:br>
              <a:rPr lang="en-US" sz="2400" dirty="0" smtClean="0">
                <a:latin typeface="Rockwell" panose="02060603020205020403" pitchFamily="18" charset="0"/>
              </a:rPr>
            </a:br>
            <a:endParaRPr lang="en-US" sz="2400" dirty="0" smtClean="0">
              <a:latin typeface="Rockwell" panose="02060603020205020403" pitchFamily="18" charset="0"/>
            </a:endParaRPr>
          </a:p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Skill Improvement</a:t>
            </a:r>
          </a:p>
          <a:p>
            <a:pPr eaLnBrk="1" hangingPunct="1"/>
            <a:endParaRPr lang="en-US" sz="2400" dirty="0" smtClean="0">
              <a:latin typeface="Rockwell" panose="02060603020205020403" pitchFamily="18" charset="0"/>
            </a:endParaRPr>
          </a:p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Class Assignments and Assessments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49448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YOUR GRADE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1665900" cy="171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85900"/>
            <a:ext cx="2286000" cy="2286000"/>
          </a:xfrm>
        </p:spPr>
      </p:pic>
      <p:sp>
        <p:nvSpPr>
          <p:cNvPr id="10" name="Rectangle 9"/>
          <p:cNvSpPr/>
          <p:nvPr/>
        </p:nvSpPr>
        <p:spPr>
          <a:xfrm>
            <a:off x="1295400" y="4114800"/>
            <a:ext cx="682270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ALL PE CLASSES</a:t>
            </a:r>
          </a:p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WILL BE REQUIRED</a:t>
            </a:r>
          </a:p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 WEAR A 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RED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SHIRT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04800"/>
            <a:ext cx="513153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RED SHIRT = 1 POINT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14033" r="7364" b="7411"/>
          <a:stretch/>
        </p:blipFill>
        <p:spPr>
          <a:xfrm>
            <a:off x="3200400" y="1017587"/>
            <a:ext cx="4267200" cy="311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6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989" y="3740727"/>
            <a:ext cx="2465739" cy="21852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STUDENT #1</a:t>
            </a:r>
          </a:p>
          <a:p>
            <a:pPr algn="ctr"/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 points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-NO SNEAKERS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-FLIP FLOPS</a:t>
            </a:r>
            <a:endParaRPr lang="en-US" sz="2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-NO SHORTS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5471" y="3740727"/>
            <a:ext cx="2465740" cy="21852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STUDENT #2</a:t>
            </a:r>
          </a:p>
          <a:p>
            <a:pPr algn="ctr"/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points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-SNEAKERS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-NO SHORTS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-NO T-SHIRT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3430" y="3733800"/>
            <a:ext cx="2714205" cy="21852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STUDENT #3</a:t>
            </a:r>
          </a:p>
          <a:p>
            <a:pPr algn="ctr"/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points</a:t>
            </a:r>
          </a:p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-SNEAKERS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-Athletic Bottoms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-NO RED SHIRT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800" y="6030418"/>
            <a:ext cx="47404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WARM-UP = 2 points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8829" y="6126258"/>
            <a:ext cx="35766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*standard daily points</a:t>
            </a:r>
            <a:endParaRPr lang="en-US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10000" r="4848" b="12424"/>
          <a:stretch/>
        </p:blipFill>
        <p:spPr>
          <a:xfrm rot="5400000">
            <a:off x="5786557" y="530802"/>
            <a:ext cx="360795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1851" r="18889" b="17407"/>
          <a:stretch/>
        </p:blipFill>
        <p:spPr>
          <a:xfrm rot="5400000">
            <a:off x="-324204" y="687670"/>
            <a:ext cx="3620485" cy="231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18217" r="11462" b="21918"/>
          <a:stretch/>
        </p:blipFill>
        <p:spPr>
          <a:xfrm rot="5400000">
            <a:off x="2770796" y="731100"/>
            <a:ext cx="3615088" cy="223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6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555" r="16667" b="14445"/>
          <a:stretch/>
        </p:blipFill>
        <p:spPr>
          <a:xfrm rot="5400000">
            <a:off x="3513666" y="1058334"/>
            <a:ext cx="5926670" cy="457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8600" y="628974"/>
            <a:ext cx="3809056" cy="27084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STUDENT #4</a:t>
            </a:r>
          </a:p>
          <a:p>
            <a:pPr algn="ctr"/>
            <a:r>
              <a:rPr lang="en-US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 </a:t>
            </a:r>
            <a:r>
              <a:rPr lang="en-U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points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-SNEAKERS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-Athletic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ottoms</a:t>
            </a:r>
          </a:p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T-SHIRT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667" r="100000">
                        <a14:backgroundMark x1="38667" y1="72321" x2="38667" y2="72321"/>
                        <a14:backgroundMark x1="49778" y1="76786" x2="49778" y2="76786"/>
                        <a14:backgroundMark x1="60000" y1="74554" x2="60000" y2="74554"/>
                        <a14:backgroundMark x1="62222" y1="68304" x2="62222" y2="68304"/>
                        <a14:backgroundMark x1="24444" y1="54911" x2="24444" y2="54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2524125" cy="25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Jeggings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Flip Flops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Jeans</a:t>
            </a:r>
          </a:p>
          <a:p>
            <a:r>
              <a:rPr lang="en-US" sz="2800" dirty="0" err="1" smtClean="0">
                <a:latin typeface="Rockwell" panose="02060603020205020403" pitchFamily="18" charset="0"/>
              </a:rPr>
              <a:t>Uggs</a:t>
            </a:r>
            <a:endParaRPr lang="en-US" sz="2800" dirty="0" smtClean="0">
              <a:latin typeface="Rockwell" panose="02060603020205020403" pitchFamily="18" charset="0"/>
            </a:endParaRPr>
          </a:p>
          <a:p>
            <a:r>
              <a:rPr lang="en-US" sz="2800" dirty="0" err="1" smtClean="0">
                <a:latin typeface="Rockwell" panose="02060603020205020403" pitchFamily="18" charset="0"/>
              </a:rPr>
              <a:t>Sperrys</a:t>
            </a:r>
            <a:endParaRPr lang="en-US" sz="2800" dirty="0" smtClean="0">
              <a:latin typeface="Rockwell" panose="02060603020205020403" pitchFamily="18" charset="0"/>
            </a:endParaRPr>
          </a:p>
          <a:p>
            <a:r>
              <a:rPr lang="en-US" sz="2800" dirty="0" smtClean="0">
                <a:latin typeface="Rockwell" panose="02060603020205020403" pitchFamily="18" charset="0"/>
              </a:rPr>
              <a:t>“There’s red in my shirt”</a:t>
            </a:r>
          </a:p>
          <a:p>
            <a:endParaRPr lang="en-US" sz="2800" dirty="0" smtClean="0"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257" y="457200"/>
            <a:ext cx="5125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UNAPPROVED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833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281124" cy="27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9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9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dirty="0" smtClean="0">
                <a:latin typeface="Rockwell" panose="02060603020205020403" pitchFamily="18" charset="0"/>
              </a:rPr>
              <a:t>BEGINNING CLASS</a:t>
            </a:r>
          </a:p>
          <a:p>
            <a:pPr lvl="1" eaLnBrk="1" hangingPunct="1"/>
            <a:r>
              <a:rPr lang="en-US" sz="3200" dirty="0" smtClean="0">
                <a:latin typeface="Rockwell" panose="02060603020205020403" pitchFamily="18" charset="0"/>
              </a:rPr>
              <a:t>All students will report to GYM 3 for Warm Up and Roll Call.</a:t>
            </a:r>
          </a:p>
          <a:p>
            <a:pPr lvl="2" eaLnBrk="1" hangingPunct="1"/>
            <a:r>
              <a:rPr lang="en-US" sz="3200" dirty="0" smtClean="0">
                <a:latin typeface="Rockwell" panose="02060603020205020403" pitchFamily="18" charset="0"/>
              </a:rPr>
              <a:t>5 Minutes after bell rings to get there </a:t>
            </a:r>
          </a:p>
          <a:p>
            <a:pPr lvl="3" eaLnBrk="1" hangingPunct="1"/>
            <a:r>
              <a:rPr lang="en-US" sz="2800" dirty="0">
                <a:latin typeface="Rockwell" panose="02060603020205020403" pitchFamily="18" charset="0"/>
              </a:rPr>
              <a:t>Y</a:t>
            </a:r>
            <a:r>
              <a:rPr lang="en-US" sz="2800" dirty="0" smtClean="0">
                <a:latin typeface="Rockwell" panose="02060603020205020403" pitchFamily="18" charset="0"/>
              </a:rPr>
              <a:t>ou </a:t>
            </a:r>
            <a:r>
              <a:rPr lang="en-US" sz="3200" dirty="0" smtClean="0">
                <a:latin typeface="Rockwell" panose="02060603020205020403" pitchFamily="18" charset="0"/>
              </a:rPr>
              <a:t>WILL</a:t>
            </a:r>
            <a:r>
              <a:rPr lang="en-US" sz="2800" dirty="0" smtClean="0">
                <a:latin typeface="Rockwell" panose="02060603020205020403" pitchFamily="18" charset="0"/>
              </a:rPr>
              <a:t> BE MARKED LATE.</a:t>
            </a:r>
          </a:p>
          <a:p>
            <a:pPr lvl="1" eaLnBrk="1" hangingPunct="1"/>
            <a:r>
              <a:rPr lang="en-US" sz="3200" dirty="0" smtClean="0">
                <a:latin typeface="Rockwell" panose="02060603020205020403" pitchFamily="18" charset="0"/>
              </a:rPr>
              <a:t>Locker Room doors locked during class time.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622" y="344361"/>
            <a:ext cx="61802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PE PROCEDURES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1600200"/>
            <a:ext cx="8077200" cy="4708525"/>
          </a:xfrm>
        </p:spPr>
        <p:txBody>
          <a:bodyPr/>
          <a:lstStyle/>
          <a:p>
            <a:r>
              <a:rPr lang="en-US" sz="2800" dirty="0" smtClean="0">
                <a:latin typeface="Rockwell" panose="02060603020205020403" pitchFamily="18" charset="0"/>
              </a:rPr>
              <a:t>Required for each Phys. Ed class.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Exceptions: Biking and Challenge will report directly to their teacher.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Warm Up Points:</a:t>
            </a:r>
          </a:p>
          <a:p>
            <a:pPr marL="36512" indent="0">
              <a:buNone/>
            </a:pPr>
            <a:r>
              <a:rPr lang="en-US" sz="2800" dirty="0">
                <a:latin typeface="Rockwell" panose="02060603020205020403" pitchFamily="18" charset="0"/>
              </a:rPr>
              <a:t>	</a:t>
            </a:r>
            <a:r>
              <a:rPr lang="en-US" sz="2800" dirty="0" smtClean="0">
                <a:latin typeface="Rockwell" panose="02060603020205020403" pitchFamily="18" charset="0"/>
              </a:rPr>
              <a:t>2 out of your 10 possible points are earned in  </a:t>
            </a:r>
          </a:p>
          <a:p>
            <a:pPr marL="36512" indent="0">
              <a:buNone/>
            </a:pP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smtClean="0">
                <a:latin typeface="Rockwell" panose="02060603020205020403" pitchFamily="18" charset="0"/>
              </a:rPr>
              <a:t>    the warm up.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82672" y="344361"/>
            <a:ext cx="40961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WARM-UPS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6" b="100000" l="0" r="99667">
                        <a14:foregroundMark x1="13667" y1="33951" x2="13667" y2="33951"/>
                        <a14:foregroundMark x1="28667" y1="33951" x2="28667" y2="33951"/>
                        <a14:foregroundMark x1="93167" y1="36420" x2="93167" y2="36420"/>
                        <a14:backgroundMark x1="8000" y1="58025" x2="8000" y2="58025"/>
                        <a14:backgroundMark x1="69167" y1="57407" x2="69167" y2="57407"/>
                        <a14:backgroundMark x1="74333" y1="28704" x2="74333" y2="2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65" y="4419600"/>
            <a:ext cx="3848100" cy="20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0802" y="1524000"/>
            <a:ext cx="75866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MEET THE STAFF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92" y="3200400"/>
            <a:ext cx="291465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762000" y="1380530"/>
            <a:ext cx="7630500" cy="4195481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Rockwell" panose="02060603020205020403" pitchFamily="18" charset="0"/>
              </a:rPr>
              <a:t>Gather your belonging and you may head into J-hall until till the bell rings. </a:t>
            </a:r>
          </a:p>
          <a:p>
            <a:pPr marL="0" indent="0" eaLnBrk="1" hangingPunct="1">
              <a:buNone/>
            </a:pPr>
            <a:endParaRPr lang="en-US" sz="4400" b="1" dirty="0" smtClean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54" y="457200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END OF CLASS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7250" y="5730246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0" lvl="2"/>
            <a:r>
              <a:rPr lang="en-US" sz="2400" b="1" dirty="0">
                <a:latin typeface="Rockwell" panose="02060603020205020403" pitchFamily="18" charset="0"/>
              </a:rPr>
              <a:t>DO NOT </a:t>
            </a:r>
            <a:r>
              <a:rPr lang="en-US" sz="2400" b="1" dirty="0" smtClean="0">
                <a:latin typeface="Rockwell" panose="02060603020205020403" pitchFamily="18" charset="0"/>
              </a:rPr>
              <a:t>GO THROUGH CAFETERIA </a:t>
            </a:r>
            <a:r>
              <a:rPr lang="en-US" sz="2400" b="1" dirty="0">
                <a:latin typeface="Rockwell" panose="02060603020205020403" pitchFamily="18" charset="0"/>
              </a:rPr>
              <a:t>DOORS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2963" r="41111" b="17408"/>
          <a:stretch/>
        </p:blipFill>
        <p:spPr>
          <a:xfrm rot="5400000">
            <a:off x="2885872" y="1499380"/>
            <a:ext cx="2915055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6" y="3778792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533400" y="2052925"/>
            <a:ext cx="5334000" cy="4195481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dirty="0" smtClean="0">
                <a:latin typeface="Rockwell" panose="02060603020205020403" pitchFamily="18" charset="0"/>
              </a:rPr>
              <a:t>Provide own and use it!</a:t>
            </a:r>
          </a:p>
          <a:p>
            <a:pPr lvl="1" eaLnBrk="1" hangingPunct="1"/>
            <a:r>
              <a:rPr lang="en-US" sz="2800" dirty="0" smtClean="0">
                <a:latin typeface="Rockwell" panose="02060603020205020403" pitchFamily="18" charset="0"/>
              </a:rPr>
              <a:t>Lock all valuables, school not responsible</a:t>
            </a:r>
          </a:p>
          <a:p>
            <a:pPr lvl="1" eaLnBrk="1" hangingPunct="1"/>
            <a:r>
              <a:rPr lang="en-US" sz="2800" dirty="0" smtClean="0">
                <a:latin typeface="Rockwell" panose="02060603020205020403" pitchFamily="18" charset="0"/>
              </a:rPr>
              <a:t>People WILL steal unlocked items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6235" y="533400"/>
            <a:ext cx="2670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LOCKS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800" l="9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777">
            <a:off x="4876800" y="2052925"/>
            <a:ext cx="44577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</a:rPr>
              <a:t>BOOK BAGS </a:t>
            </a:r>
            <a:r>
              <a:rPr lang="en-US" sz="3600" kern="1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</a:rPr>
              <a:t>AND PERSONAL ITEMS</a:t>
            </a: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</a:rPr>
              <a:t>MUST REMAIN IN THE</a:t>
            </a:r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838200" y="4495800"/>
            <a:ext cx="74199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</a:rPr>
              <a:t>LOCKER ROOM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838200" y="5981700"/>
            <a:ext cx="7343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</a:rPr>
              <a:t>AT ALL TIMES!</a:t>
            </a:r>
          </a:p>
        </p:txBody>
      </p:sp>
      <p:pic>
        <p:nvPicPr>
          <p:cNvPr id="3074" name="Picture 2" descr="bl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6096000" cy="21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TdefZIEuDdRrGm97p2tJCdCB-zvatM9odFxksb8HBYga6vzMAjm_Bjr9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4" y="3038475"/>
            <a:ext cx="13811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QI1WZ0vHP1u4gsQgidHaxMqunKeTMFi9yPx7AUS3IiwSSOX8a5vcVoTk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3038475"/>
            <a:ext cx="138112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3433760" y="3414713"/>
            <a:ext cx="971551" cy="890588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5257800" y="3414713"/>
            <a:ext cx="990600" cy="890588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2" b="92537" l="0" r="100000">
                        <a14:foregroundMark x1="48148" y1="77114" x2="48148" y2="77114"/>
                        <a14:foregroundMark x1="55387" y1="72139" x2="55387" y2="72139"/>
                        <a14:foregroundMark x1="42088" y1="84080" x2="42088" y2="84080"/>
                        <a14:foregroundMark x1="48316" y1="82463" x2="48316" y2="82463"/>
                        <a14:foregroundMark x1="57912" y1="84080" x2="57912" y2="84080"/>
                        <a14:foregroundMark x1="66162" y1="82587" x2="66162" y2="82587"/>
                        <a14:foregroundMark x1="76263" y1="84701" x2="76263" y2="84701"/>
                        <a14:foregroundMark x1="85354" y1="82836" x2="85354" y2="82836"/>
                        <a14:foregroundMark x1="28451" y1="85448" x2="28451" y2="85448"/>
                        <a14:foregroundMark x1="24579" y1="84204" x2="24579" y2="84204"/>
                        <a14:foregroundMark x1="14646" y1="84204" x2="14646" y2="84204"/>
                        <a14:backgroundMark x1="12458" y1="86070" x2="12458" y2="86070"/>
                        <a14:backgroundMark x1="12795" y1="83209" x2="12795" y2="83209"/>
                        <a14:backgroundMark x1="22727" y1="84453" x2="22727" y2="84453"/>
                        <a14:backgroundMark x1="51684" y1="83458" x2="51684" y2="83458"/>
                        <a14:backgroundMark x1="59596" y1="84701" x2="59596" y2="84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>
          <a:xfrm>
            <a:off x="5867400" y="3581400"/>
            <a:ext cx="3085531" cy="29234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76834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BACKPACKS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2060576"/>
            <a:ext cx="5486400" cy="4195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1</a:t>
            </a:r>
            <a:r>
              <a:rPr lang="en-US" sz="2800" baseline="30000" dirty="0" smtClean="0">
                <a:latin typeface="Rockwell" panose="02060603020205020403" pitchFamily="18" charset="0"/>
              </a:rPr>
              <a:t>st</a:t>
            </a:r>
            <a:r>
              <a:rPr lang="en-US" sz="2800" dirty="0" smtClean="0">
                <a:latin typeface="Rockwell" panose="02060603020205020403" pitchFamily="18" charset="0"/>
              </a:rPr>
              <a:t> Offense:  Warning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2</a:t>
            </a:r>
            <a:r>
              <a:rPr lang="en-US" sz="2800" baseline="30000" dirty="0" smtClean="0">
                <a:latin typeface="Rockwell" panose="02060603020205020403" pitchFamily="18" charset="0"/>
              </a:rPr>
              <a:t>nd</a:t>
            </a:r>
            <a:r>
              <a:rPr lang="en-US" sz="2800" dirty="0" smtClean="0">
                <a:latin typeface="Rockwell" panose="02060603020205020403" pitchFamily="18" charset="0"/>
              </a:rPr>
              <a:t> Offense:  Call Home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3</a:t>
            </a:r>
            <a:r>
              <a:rPr lang="en-US" sz="2800" baseline="30000" dirty="0" smtClean="0">
                <a:latin typeface="Rockwell" panose="02060603020205020403" pitchFamily="18" charset="0"/>
              </a:rPr>
              <a:t>rd</a:t>
            </a:r>
            <a:r>
              <a:rPr lang="en-US" sz="2800" dirty="0" smtClean="0">
                <a:latin typeface="Rockwell" panose="02060603020205020403" pitchFamily="18" charset="0"/>
              </a:rPr>
              <a:t> Offense &amp; Beyond:     Write-Up for Insubordination</a:t>
            </a:r>
          </a:p>
        </p:txBody>
      </p:sp>
    </p:spTree>
    <p:extLst>
      <p:ext uri="{BB962C8B-B14F-4D97-AF65-F5344CB8AC3E}">
        <p14:creationId xmlns:p14="http://schemas.microsoft.com/office/powerpoint/2010/main" val="2535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0" b="965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756921"/>
            <a:ext cx="4473967" cy="48264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4102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ENOUGH SAID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1" y="1524000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4495800" cy="36620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Given at the end of each marking period.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Will be 10% of your grade.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2 subjects will be covered on each assessment.</a:t>
            </a:r>
            <a:endParaRPr lang="en-US" sz="2800" dirty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7391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MARKING PERIOD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ASSESSMENTS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35937"/>
            <a:ext cx="354246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64" y="1676400"/>
            <a:ext cx="6711654" cy="4195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 panose="02060603020205020403" pitchFamily="18" charset="0"/>
              </a:rPr>
              <a:t>You will be given </a:t>
            </a:r>
            <a:r>
              <a:rPr lang="en-US" sz="2800" b="1" u="sng" dirty="0" smtClean="0">
                <a:latin typeface="Rockwell" panose="02060603020205020403" pitchFamily="18" charset="0"/>
              </a:rPr>
              <a:t>2 ABSENCES</a:t>
            </a:r>
            <a:r>
              <a:rPr lang="en-US" sz="28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After 2, you will need to MAKE-UP your absence.</a:t>
            </a:r>
          </a:p>
          <a:p>
            <a:pPr lvl="1"/>
            <a:r>
              <a:rPr lang="en-US" sz="2600" dirty="0" smtClean="0">
                <a:latin typeface="Rockwell" panose="02060603020205020403" pitchFamily="18" charset="0"/>
              </a:rPr>
              <a:t>EXAMPLE of an ABSENCE:</a:t>
            </a:r>
          </a:p>
          <a:p>
            <a:pPr lvl="2"/>
            <a:r>
              <a:rPr lang="en-US" sz="2400" dirty="0" smtClean="0">
                <a:latin typeface="Rockwell" panose="02060603020205020403" pitchFamily="18" charset="0"/>
              </a:rPr>
              <a:t>Out of School – Sick</a:t>
            </a:r>
          </a:p>
          <a:p>
            <a:pPr lvl="2"/>
            <a:r>
              <a:rPr lang="en-US" sz="2400" dirty="0" smtClean="0">
                <a:latin typeface="Rockwell" panose="02060603020205020403" pitchFamily="18" charset="0"/>
              </a:rPr>
              <a:t>Guidance Appointment</a:t>
            </a:r>
          </a:p>
          <a:p>
            <a:pPr lvl="2"/>
            <a:r>
              <a:rPr lang="en-US" sz="2400" dirty="0" smtClean="0">
                <a:latin typeface="Rockwell" panose="02060603020205020403" pitchFamily="18" charset="0"/>
              </a:rPr>
              <a:t>Nurse</a:t>
            </a:r>
          </a:p>
          <a:p>
            <a:pPr lvl="2"/>
            <a:r>
              <a:rPr lang="en-US" sz="2400" dirty="0" smtClean="0">
                <a:latin typeface="Rockwell" panose="02060603020205020403" pitchFamily="18" charset="0"/>
              </a:rPr>
              <a:t>Parent Note to not participate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" y="533400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ABSENCES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9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z="2800" dirty="0" smtClean="0">
                <a:latin typeface="Rockwell" panose="02060603020205020403" pitchFamily="18" charset="0"/>
              </a:rPr>
              <a:t>You have a two week window period to do make ups.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Make-ups will be after school.  Schedule is posted on the PE website.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Time:  2:35-5:00. Can only make 4 up on one day.</a:t>
            </a:r>
          </a:p>
          <a:p>
            <a:r>
              <a:rPr lang="en-US" sz="2800" dirty="0" smtClean="0">
                <a:latin typeface="Rockwell" panose="02060603020205020403" pitchFamily="18" charset="0"/>
              </a:rPr>
              <a:t>This will be treated as a regular class.	</a:t>
            </a:r>
          </a:p>
          <a:p>
            <a:pPr lvl="1"/>
            <a:r>
              <a:rPr lang="en-US" sz="2600" dirty="0" smtClean="0">
                <a:latin typeface="Rockwell" panose="02060603020205020403" pitchFamily="18" charset="0"/>
              </a:rPr>
              <a:t>YOU WILL BE GRADED!</a:t>
            </a:r>
          </a:p>
          <a:p>
            <a:pPr marL="36512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466599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MAKE-UPS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827700" y="1676401"/>
            <a:ext cx="7935300" cy="457200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YOU MUST HAVE A NOTE to be medically excused.</a:t>
            </a:r>
          </a:p>
          <a:p>
            <a:pPr lvl="1"/>
            <a:r>
              <a:rPr lang="en-US" sz="2200" dirty="0">
                <a:latin typeface="Rockwell" panose="02060603020205020403" pitchFamily="18" charset="0"/>
              </a:rPr>
              <a:t>Note must say what you can and cannot do</a:t>
            </a:r>
            <a:r>
              <a:rPr lang="en-US" sz="2200" dirty="0" smtClean="0">
                <a:latin typeface="Rockwell" panose="02060603020205020403" pitchFamily="18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SHORT TERM – 3 classes or less</a:t>
            </a:r>
          </a:p>
          <a:p>
            <a:pPr lvl="1"/>
            <a:r>
              <a:rPr lang="en-US" sz="2400" dirty="0" smtClean="0">
                <a:latin typeface="Rockwell" panose="02060603020205020403" pitchFamily="18" charset="0"/>
              </a:rPr>
              <a:t>Made up like absences.</a:t>
            </a:r>
          </a:p>
          <a:p>
            <a:pPr lvl="1"/>
            <a:r>
              <a:rPr lang="en-US" sz="2400" dirty="0" smtClean="0">
                <a:latin typeface="Rockwell" panose="02060603020205020403" pitchFamily="18" charset="0"/>
              </a:rPr>
              <a:t>Earn points through teacher alternate activity (special situations).</a:t>
            </a:r>
          </a:p>
          <a:p>
            <a:pPr eaLnBrk="1" hangingPunct="1"/>
            <a:r>
              <a:rPr lang="en-US" sz="2400" dirty="0" smtClean="0">
                <a:latin typeface="Rockwell" panose="02060603020205020403" pitchFamily="18" charset="0"/>
              </a:rPr>
              <a:t>LONG TERM -  More than 3 classes</a:t>
            </a:r>
          </a:p>
          <a:p>
            <a:pPr lvl="1"/>
            <a:r>
              <a:rPr lang="en-US" sz="2200" dirty="0" smtClean="0">
                <a:latin typeface="Rockwell" panose="02060603020205020403" pitchFamily="18" charset="0"/>
              </a:rPr>
              <a:t>Must complete a make-up assignment or makeup sessions.  </a:t>
            </a:r>
          </a:p>
          <a:p>
            <a:pPr lvl="1"/>
            <a:r>
              <a:rPr lang="en-US" sz="2200" dirty="0" smtClean="0">
                <a:latin typeface="Rockwell" panose="02060603020205020403" pitchFamily="18" charset="0"/>
              </a:rPr>
              <a:t>Scheduled through their teacher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57200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MEDICAL NOTES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</a:rPr>
              <a:t>NO OPT-OUT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533400" y="51054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</a:rPr>
              <a:t>WE OPT-IN!</a:t>
            </a:r>
          </a:p>
        </p:txBody>
      </p:sp>
      <p:pic>
        <p:nvPicPr>
          <p:cNvPr id="47111" name="Picture 7" descr="sitting+on+bleach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057400"/>
            <a:ext cx="3733800" cy="2730500"/>
          </a:xfrm>
          <a:prstGeom prst="rect">
            <a:avLst/>
          </a:prstGeom>
          <a:noFill/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438400" y="1905000"/>
            <a:ext cx="3810000" cy="3048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SCI01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295400"/>
            <a:ext cx="4171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84486" y="152400"/>
            <a:ext cx="38034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MR. COLL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Rockwell" panose="02060603020205020403" pitchFamily="18" charset="0"/>
              </a:rPr>
              <a:t>Physical Education Opt-Out</a:t>
            </a:r>
          </a:p>
          <a:p>
            <a:pPr lvl="1" eaLnBrk="1" hangingPunct="1"/>
            <a:r>
              <a:rPr lang="en-US" sz="2800" dirty="0" smtClean="0">
                <a:latin typeface="Rockwell" panose="02060603020205020403" pitchFamily="18" charset="0"/>
              </a:rPr>
              <a:t>THIS IS NOT AN OPTION.</a:t>
            </a:r>
          </a:p>
          <a:p>
            <a:pPr marL="1143000" lvl="2" indent="-228600" eaLnBrk="1" hangingPunct="1"/>
            <a:r>
              <a:rPr lang="en-US" sz="2400" dirty="0" smtClean="0">
                <a:latin typeface="Rockwell" panose="02060603020205020403" pitchFamily="18" charset="0"/>
              </a:rPr>
              <a:t>You cannot “take a zero”.</a:t>
            </a:r>
          </a:p>
          <a:p>
            <a:pPr marL="1143000" lvl="2" indent="-228600" eaLnBrk="1" hangingPunct="1"/>
            <a:r>
              <a:rPr lang="en-US" sz="2400" dirty="0" smtClean="0">
                <a:latin typeface="Rockwell" panose="02060603020205020403" pitchFamily="18" charset="0"/>
              </a:rPr>
              <a:t>You WILL be </a:t>
            </a:r>
            <a:r>
              <a:rPr lang="en-US" sz="2400" u="sng" dirty="0" smtClean="0">
                <a:latin typeface="Rockwell" panose="02060603020205020403" pitchFamily="18" charset="0"/>
              </a:rPr>
              <a:t>ACTIVE</a:t>
            </a:r>
            <a:r>
              <a:rPr lang="en-US" sz="2400" dirty="0" smtClean="0">
                <a:latin typeface="Rockwell" panose="02060603020205020403" pitchFamily="18" charset="0"/>
              </a:rPr>
              <a:t> EVERY CLASS PERIOD.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>
              <a:latin typeface="Rockwell" panose="02060603020205020403" pitchFamily="18" charset="0"/>
            </a:endParaRPr>
          </a:p>
          <a:p>
            <a:pPr eaLnBrk="1" hangingPunct="1"/>
            <a:r>
              <a:rPr lang="en-US" sz="3200" dirty="0" smtClean="0">
                <a:latin typeface="Rockwell" panose="02060603020205020403" pitchFamily="18" charset="0"/>
              </a:rPr>
              <a:t>There will be </a:t>
            </a:r>
            <a:r>
              <a:rPr lang="en-US" sz="3200" u="sng" dirty="0" smtClean="0">
                <a:latin typeface="Rockwell" panose="02060603020205020403" pitchFamily="18" charset="0"/>
              </a:rPr>
              <a:t>NO EATING</a:t>
            </a:r>
            <a:r>
              <a:rPr lang="en-US" sz="3200" dirty="0" smtClean="0">
                <a:latin typeface="Rockwell" panose="02060603020205020403" pitchFamily="18" charset="0"/>
              </a:rPr>
              <a:t> in ANY PHYSICAL EDUCATION AREA.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828780" y="344361"/>
            <a:ext cx="42039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Be ACTIVE!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Exercises shir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5993" b="23465"/>
          <a:stretch>
            <a:fillRect/>
          </a:stretch>
        </p:blipFill>
        <p:spPr bwMode="auto">
          <a:xfrm>
            <a:off x="304800" y="381000"/>
            <a:ext cx="8534400" cy="4313238"/>
          </a:xfrm>
          <a:prstGeom prst="rect">
            <a:avLst/>
          </a:prstGeom>
          <a:noFill/>
        </p:spPr>
      </p:pic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1295400" y="5029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/>
              </a:rPr>
              <a:t>GET MOVING!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6096000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5908" y="152400"/>
            <a:ext cx="46732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MRS. GERUC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0180" y="381000"/>
            <a:ext cx="50750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MS. JOHNSON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2050" name="Picture 2" descr="ab6fcf44-806d-4c72-99c0-c07afb849481@pr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76" y="1524000"/>
            <a:ext cx="3586651" cy="478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75730"/>
            <a:ext cx="41910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9898" y="152400"/>
            <a:ext cx="40956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MRS. KING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SCI01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0461" y="1151930"/>
            <a:ext cx="4295139" cy="57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77055" y="228600"/>
            <a:ext cx="41583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MR. PLACE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100_17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19780" y="337434"/>
            <a:ext cx="4040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MR. REICE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smith\AppData\Local\Microsoft\Windows\Temporary Internet Files\Content.Outlook\OBZFY5EN\photo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/>
          <a:stretch/>
        </p:blipFill>
        <p:spPr bwMode="auto">
          <a:xfrm rot="5400000">
            <a:off x="1726045" y="1599045"/>
            <a:ext cx="546330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0432" y="152400"/>
            <a:ext cx="41545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MR. SMITH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2757</TotalTime>
  <Words>513</Words>
  <Application>Microsoft Office PowerPoint</Application>
  <PresentationFormat>On-screen Show (4:3)</PresentationFormat>
  <Paragraphs>121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1</vt:i4>
      </vt:variant>
    </vt:vector>
  </HeadingPairs>
  <TitlesOfParts>
    <vt:vector size="41" baseType="lpstr">
      <vt:lpstr>Arial</vt:lpstr>
      <vt:lpstr>Arial Black</vt:lpstr>
      <vt:lpstr>Calibri</vt:lpstr>
      <vt:lpstr>Century Gothic</vt:lpstr>
      <vt:lpstr>Rockwell</vt:lpstr>
      <vt:lpstr>Times New Roman</vt:lpstr>
      <vt:lpstr>Wingdings 2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 &amp; Physical education</dc:title>
  <dc:creator>Jason Davis</dc:creator>
  <cp:lastModifiedBy>Geruc, Amy</cp:lastModifiedBy>
  <cp:revision>108</cp:revision>
  <dcterms:created xsi:type="dcterms:W3CDTF">2009-09-29T11:25:58Z</dcterms:created>
  <dcterms:modified xsi:type="dcterms:W3CDTF">2017-08-29T18:43:35Z</dcterms:modified>
</cp:coreProperties>
</file>